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9f1df37df0d46f2" /><Relationship Type="http://schemas.openxmlformats.org/officeDocument/2006/relationships/extended-properties" Target="/docProps/app.xml" Id="Reabb043176494a3a" /><Relationship Type="http://schemas.openxmlformats.org/officeDocument/2006/relationships/officeDocument" Target="/ppt/presentation.xml" Id="Rbfd80d1a736342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28ffc206f8546a0"/>
  </p:sldMasterIdLst>
  <p:notesMasterIdLst>
    <p:notesMasterId xmlns:r="http://schemas.openxmlformats.org/officeDocument/2006/relationships" r:id="R513acdf7a2894e78"/>
  </p:notesMasterIdLst>
  <p:sldIdLst>
    <p:sldId xmlns:r="http://schemas.openxmlformats.org/officeDocument/2006/relationships" id="256" r:id="Ree53f28b0b774b6e"/>
    <p:sldId xmlns:r="http://schemas.openxmlformats.org/officeDocument/2006/relationships" id="257" r:id="Rf2a36bd514244831"/>
    <p:sldId xmlns:r="http://schemas.openxmlformats.org/officeDocument/2006/relationships" id="258" r:id="Ra950f77cb0c4428f"/>
    <p:sldId xmlns:r="http://schemas.openxmlformats.org/officeDocument/2006/relationships" id="259" r:id="Rea7035539ec14aea"/>
    <p:sldId xmlns:r="http://schemas.openxmlformats.org/officeDocument/2006/relationships" id="260" r:id="Rc87382a5169b4e7d"/>
    <p:sldId xmlns:r="http://schemas.openxmlformats.org/officeDocument/2006/relationships" id="261" r:id="R025a527d41184a4d"/>
    <p:sldId xmlns:r="http://schemas.openxmlformats.org/officeDocument/2006/relationships" id="262" r:id="Rbb7f6341310e4fdc"/>
    <p:sldId xmlns:r="http://schemas.openxmlformats.org/officeDocument/2006/relationships" id="263" r:id="Rb689d8492df64ed6"/>
    <p:sldId xmlns:r="http://schemas.openxmlformats.org/officeDocument/2006/relationships" id="264" r:id="Rf66b75aa2ed043f7"/>
    <p:sldId xmlns:r="http://schemas.openxmlformats.org/officeDocument/2006/relationships" id="265" r:id="R03520e5e10394936"/>
    <p:sldId xmlns:r="http://schemas.openxmlformats.org/officeDocument/2006/relationships" id="266" r:id="R0b016c8048534c38"/>
    <p:sldId xmlns:r="http://schemas.openxmlformats.org/officeDocument/2006/relationships" id="267" r:id="Rfb89da95caf14107"/>
    <p:sldId xmlns:r="http://schemas.openxmlformats.org/officeDocument/2006/relationships" id="268" r:id="R4c47824acc304f04"/>
    <p:sldId xmlns:r="http://schemas.openxmlformats.org/officeDocument/2006/relationships" id="269" r:id="R6094a34265ee46e3"/>
    <p:sldId xmlns:r="http://schemas.openxmlformats.org/officeDocument/2006/relationships" id="270" r:id="R0d49d6a740474bed"/>
    <p:sldId xmlns:r="http://schemas.openxmlformats.org/officeDocument/2006/relationships" id="271" r:id="R9a8a492895584c59"/>
    <p:sldId xmlns:r="http://schemas.openxmlformats.org/officeDocument/2006/relationships" id="272" r:id="Rc8f9260321c848ac"/>
    <p:sldId xmlns:r="http://schemas.openxmlformats.org/officeDocument/2006/relationships" id="273" r:id="R30bb8484a9534a77"/>
    <p:sldId xmlns:r="http://schemas.openxmlformats.org/officeDocument/2006/relationships" id="274" r:id="R1dc422f688d8405c"/>
    <p:sldId xmlns:r="http://schemas.openxmlformats.org/officeDocument/2006/relationships" id="275" r:id="Rba33d2d4152f4f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b033f5cd2c4689" /><Relationship Type="http://schemas.openxmlformats.org/officeDocument/2006/relationships/slideMaster" Target="/ppt/slideMasters/slideMaster1.xml" Id="Re28ffc206f8546a0" /><Relationship Type="http://schemas.openxmlformats.org/officeDocument/2006/relationships/notesMaster" Target="/ppt/notesMasters/notesMaster1.xml" Id="R513acdf7a2894e78" /><Relationship Type="http://schemas.openxmlformats.org/officeDocument/2006/relationships/presProps" Target="/ppt/presProps.xml" Id="Rdafc521b4a6045ef" /><Relationship Type="http://schemas.openxmlformats.org/officeDocument/2006/relationships/tableStyles" Target="/ppt/tableStyles.xml" Id="R9aa87d19ab6e49fd" /><Relationship Type="http://schemas.openxmlformats.org/officeDocument/2006/relationships/slide" Target="/ppt/slides/slide1.xml" Id="Ree53f28b0b774b6e" /><Relationship Type="http://schemas.openxmlformats.org/officeDocument/2006/relationships/slide" Target="/ppt/slides/slide2.xml" Id="Rf2a36bd514244831" /><Relationship Type="http://schemas.openxmlformats.org/officeDocument/2006/relationships/slide" Target="/ppt/slides/slide3.xml" Id="Ra950f77cb0c4428f" /><Relationship Type="http://schemas.openxmlformats.org/officeDocument/2006/relationships/slide" Target="/ppt/slides/slide4.xml" Id="Rea7035539ec14aea" /><Relationship Type="http://schemas.openxmlformats.org/officeDocument/2006/relationships/slide" Target="/ppt/slides/slide5.xml" Id="Rc87382a5169b4e7d" /><Relationship Type="http://schemas.openxmlformats.org/officeDocument/2006/relationships/slide" Target="/ppt/slides/slide6.xml" Id="R025a527d41184a4d" /><Relationship Type="http://schemas.openxmlformats.org/officeDocument/2006/relationships/slide" Target="/ppt/slides/slide7.xml" Id="Rbb7f6341310e4fdc" /><Relationship Type="http://schemas.openxmlformats.org/officeDocument/2006/relationships/slide" Target="/ppt/slides/slide8.xml" Id="Rb689d8492df64ed6" /><Relationship Type="http://schemas.openxmlformats.org/officeDocument/2006/relationships/slide" Target="/ppt/slides/slide9.xml" Id="Rf66b75aa2ed043f7" /><Relationship Type="http://schemas.openxmlformats.org/officeDocument/2006/relationships/slide" Target="/ppt/slides/slide10.xml" Id="R03520e5e10394936" /><Relationship Type="http://schemas.openxmlformats.org/officeDocument/2006/relationships/slide" Target="/ppt/slides/slide11.xml" Id="R0b016c8048534c38" /><Relationship Type="http://schemas.openxmlformats.org/officeDocument/2006/relationships/slide" Target="/ppt/slides/slide12.xml" Id="Rfb89da95caf14107" /><Relationship Type="http://schemas.openxmlformats.org/officeDocument/2006/relationships/slide" Target="/ppt/slides/slide13.xml" Id="R4c47824acc304f04" /><Relationship Type="http://schemas.openxmlformats.org/officeDocument/2006/relationships/slide" Target="/ppt/slides/slide14.xml" Id="R6094a34265ee46e3" /><Relationship Type="http://schemas.openxmlformats.org/officeDocument/2006/relationships/slide" Target="/ppt/slides/slide15.xml" Id="R0d49d6a740474bed" /><Relationship Type="http://schemas.openxmlformats.org/officeDocument/2006/relationships/slide" Target="/ppt/slides/slide16.xml" Id="R9a8a492895584c59" /><Relationship Type="http://schemas.openxmlformats.org/officeDocument/2006/relationships/slide" Target="/ppt/slides/slide17.xml" Id="Rc8f9260321c848ac" /><Relationship Type="http://schemas.openxmlformats.org/officeDocument/2006/relationships/slide" Target="/ppt/slides/slide18.xml" Id="R30bb8484a9534a77" /><Relationship Type="http://schemas.openxmlformats.org/officeDocument/2006/relationships/slide" Target="/ppt/slides/slide19.xml" Id="R1dc422f688d8405c" /><Relationship Type="http://schemas.openxmlformats.org/officeDocument/2006/relationships/slide" Target="/ppt/slides/slide20.xml" Id="Rba33d2d4152f4f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beea3688b9d4f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7a0f8328c149fa" /><Relationship Type="http://schemas.openxmlformats.org/officeDocument/2006/relationships/notesMaster" Target="/ppt/notesMasters/notesMaster1.xml" Id="R5b34aba12c864e8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219a409efae4aad" /><Relationship Type="http://schemas.openxmlformats.org/officeDocument/2006/relationships/notesMaster" Target="/ppt/notesMasters/notesMaster1.xml" Id="R66a5702041894a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c22de4fea84432" /><Relationship Type="http://schemas.openxmlformats.org/officeDocument/2006/relationships/notesMaster" Target="/ppt/notesMasters/notesMaster1.xml" Id="R421dfca72d914f8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4df2d973f024371" /><Relationship Type="http://schemas.openxmlformats.org/officeDocument/2006/relationships/notesMaster" Target="/ppt/notesMasters/notesMaster1.xml" Id="R78d768372ac6475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f89aa913e4a42b4" /><Relationship Type="http://schemas.openxmlformats.org/officeDocument/2006/relationships/notesMaster" Target="/ppt/notesMasters/notesMaster1.xml" Id="R10459a5e5ccc4c3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b5db3d596f64f73" /><Relationship Type="http://schemas.openxmlformats.org/officeDocument/2006/relationships/notesMaster" Target="/ppt/notesMasters/notesMaster1.xml" Id="R1446499b770f4f0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d5a69d5361456e" /><Relationship Type="http://schemas.openxmlformats.org/officeDocument/2006/relationships/notesMaster" Target="/ppt/notesMasters/notesMaster1.xml" Id="R8df75ba49ff3486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c6dffe6aaf64482" /><Relationship Type="http://schemas.openxmlformats.org/officeDocument/2006/relationships/notesMaster" Target="/ppt/notesMasters/notesMaster1.xml" Id="Rb3c4a215c5db4c1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2420cfa17de4bb4" /><Relationship Type="http://schemas.openxmlformats.org/officeDocument/2006/relationships/notesMaster" Target="/ppt/notesMasters/notesMaster1.xml" Id="R15a172bb3fd249d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52d2324e19b49cd" /><Relationship Type="http://schemas.openxmlformats.org/officeDocument/2006/relationships/notesMaster" Target="/ppt/notesMasters/notesMaster1.xml" Id="R3b588d92ceb946a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8cae9e269fd4cff" /><Relationship Type="http://schemas.openxmlformats.org/officeDocument/2006/relationships/notesMaster" Target="/ppt/notesMasters/notesMaster1.xml" Id="R0a4268b6a833416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2947695c16b4b06" /><Relationship Type="http://schemas.openxmlformats.org/officeDocument/2006/relationships/notesMaster" Target="/ppt/notesMasters/notesMaster1.xml" Id="Rc667e5029cc3486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3578f16944c4546" /><Relationship Type="http://schemas.openxmlformats.org/officeDocument/2006/relationships/notesMaster" Target="/ppt/notesMasters/notesMaster1.xml" Id="Rcd6e9cec264f440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d236ccfde2d4958" /><Relationship Type="http://schemas.openxmlformats.org/officeDocument/2006/relationships/notesMaster" Target="/ppt/notesMasters/notesMaster1.xml" Id="R93ef1a34aabe405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b999738533e47f5" /><Relationship Type="http://schemas.openxmlformats.org/officeDocument/2006/relationships/notesMaster" Target="/ppt/notesMasters/notesMaster1.xml" Id="R1dfe884b179e427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28afdde24ab4901" /><Relationship Type="http://schemas.openxmlformats.org/officeDocument/2006/relationships/notesMaster" Target="/ppt/notesMasters/notesMaster1.xml" Id="Ra441f26d39b44c9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cb1c9e783e8423f" /><Relationship Type="http://schemas.openxmlformats.org/officeDocument/2006/relationships/notesMaster" Target="/ppt/notesMasters/notesMaster1.xml" Id="Ra49625e0ef49453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885d293ee164f6b" /><Relationship Type="http://schemas.openxmlformats.org/officeDocument/2006/relationships/notesMaster" Target="/ppt/notesMasters/notesMaster1.xml" Id="R29f87592ab14411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14e12b3c49a457f" /><Relationship Type="http://schemas.openxmlformats.org/officeDocument/2006/relationships/notesMaster" Target="/ppt/notesMasters/notesMaster1.xml" Id="R5e3b7525399446c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b7559a3821d4631" /><Relationship Type="http://schemas.openxmlformats.org/officeDocument/2006/relationships/notesMaster" Target="/ppt/notesMasters/notesMaster1.xml" Id="Rd2c8f08d4be64e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Opening: present one vision connecting wellness, service, and community building.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Connect the pastoral vision with a practical community outreach model.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RemoteCare in human terms without promising clinical outcomes.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 the pathway as education and connection, not diagnosis.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Emphasize professional boundaries, supervision, privacy, and responsible escalation.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Transition: show how the health model and The Harvest Project strengthen each other.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 the goal and previously approved contribution pathways. Confirm official giving mechanisms before public use.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Restore the three approved family levels: Seed, Growth, and Harvest.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Restore the approved corporate levels: Silver, Gold, and Platinum.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Chai (18) means life. Confirm current pricing, eligibility, and terms before publishing or accepting enrollments.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calculation: participants × $90 per annual participant. This is not a guaranteed projection.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Facilitate a leadership conversation to assign responsibilities, calendar, privacy, and follow-up.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Define campaign governance, pastoral approval, financial controls, consent, and privacy before launch.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 an accurate summary of the official uRecruits description and listed terms. The official page controls current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Describe the intended applicant profile using approved prevention language focused on reducing risk and supporting wellness.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Summarize the primary responsibilities from the official posting without expanding anyone’s clinical or professional scope.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 listed skills, benefits, and terms. Clarify that official terms may change and compensation is not guaranteed.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Summarize the company story and the project’s approved mission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call to action: apply to become a DiaBuddy Service Provider. Present the DSP application as the gateway to participate in the entire project.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with a specific decision: appoint the pilot team, schedule a working meeting, and validate calls to action and official giving pathways.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Spanish source deck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5663a6ea9b40e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e091b56d234549" /><Relationship Type="http://schemas.openxmlformats.org/officeDocument/2006/relationships/slideLayout" Target="/ppt/slideLayouts/slideLayout1.xml" Id="R462d8597699f41b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62d8597699f41b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4e72113aab4332" /><Relationship Type="http://schemas.openxmlformats.org/officeDocument/2006/relationships/image" Target="/ppt/media/image.jpeg" Id="Rbacbb17b62f24e63" /><Relationship Type="http://schemas.openxmlformats.org/officeDocument/2006/relationships/notesSlide" Target="/ppt/notesSlides/notesSlide1.xml" Id="R37cf256bc6e14d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cf7fbac7b54ab0" /><Relationship Type="http://schemas.openxmlformats.org/officeDocument/2006/relationships/image" Target="/ppt/media/image.png" Id="Rb367f58e638840f9" /><Relationship Type="http://schemas.openxmlformats.org/officeDocument/2006/relationships/notesSlide" Target="/ppt/notesSlides/notesSlide2.xml" Id="Rcf365b5a656f4c2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8fc9b2fea143ef" /><Relationship Type="http://schemas.openxmlformats.org/officeDocument/2006/relationships/image" Target="/ppt/media/image2.png" Id="R5e96dd95827c4c45" /><Relationship Type="http://schemas.openxmlformats.org/officeDocument/2006/relationships/notesSlide" Target="/ppt/notesSlides/notesSlide3.xml" Id="Rff6bdda2e5b84f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d0b07f034e4c69" /><Relationship Type="http://schemas.openxmlformats.org/officeDocument/2006/relationships/notesSlide" Target="/ppt/notesSlides/notesSlide4.xml" Id="R5092931719fd47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584576d61e49a1" /><Relationship Type="http://schemas.openxmlformats.org/officeDocument/2006/relationships/image" Target="/ppt/media/image3.png" Id="Re5d181221db84a92" /><Relationship Type="http://schemas.openxmlformats.org/officeDocument/2006/relationships/notesSlide" Target="/ppt/notesSlides/notesSlide5.xml" Id="Rb440bcb8eedb4ef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0916c9ef5453c" /><Relationship Type="http://schemas.openxmlformats.org/officeDocument/2006/relationships/notesSlide" Target="/ppt/notesSlides/notesSlide6.xml" Id="Rfbea6593b5fb466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aaa4abfd444cc1" /><Relationship Type="http://schemas.openxmlformats.org/officeDocument/2006/relationships/image" Target="/ppt/media/image2.jpeg" Id="Rb5152a13b94c4712" /><Relationship Type="http://schemas.openxmlformats.org/officeDocument/2006/relationships/notesSlide" Target="/ppt/notesSlides/notesSlide7.xml" Id="Rd6ad1b85251943d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2116a604f64fb8" /><Relationship Type="http://schemas.openxmlformats.org/officeDocument/2006/relationships/notesSlide" Target="/ppt/notesSlides/notesSlide8.xml" Id="R40c641adf632434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c5d2731efd4aa6" /><Relationship Type="http://schemas.openxmlformats.org/officeDocument/2006/relationships/image" Target="/ppt/media/image3.jpeg" Id="R931ff2efd1b74149" /><Relationship Type="http://schemas.openxmlformats.org/officeDocument/2006/relationships/notesSlide" Target="/ppt/notesSlides/notesSlide9.xml" Id="Rea9276a6c529496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6b60f2b1c64e9d" /><Relationship Type="http://schemas.openxmlformats.org/officeDocument/2006/relationships/notesSlide" Target="/ppt/notesSlides/notesSlide10.xml" Id="Ra12e0565df40475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eaac4ffe92457d" /><Relationship Type="http://schemas.openxmlformats.org/officeDocument/2006/relationships/notesSlide" Target="/ppt/notesSlides/notesSlide11.xml" Id="R30be5d8b13f2454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c4ecaa8fce419e" /><Relationship Type="http://schemas.openxmlformats.org/officeDocument/2006/relationships/notesSlide" Target="/ppt/notesSlides/notesSlide12.xml" Id="R08601a03680743f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b429488a484a4b" /><Relationship Type="http://schemas.openxmlformats.org/officeDocument/2006/relationships/notesSlide" Target="/ppt/notesSlides/notesSlide13.xml" Id="R716e2d8b8a8d4ff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cbc37673e7414d" /><Relationship Type="http://schemas.openxmlformats.org/officeDocument/2006/relationships/image" Target="/ppt/media/image4.png" Id="R955acc07228b4fee" /><Relationship Type="http://schemas.openxmlformats.org/officeDocument/2006/relationships/notesSlide" Target="/ppt/notesSlides/notesSlide14.xml" Id="R4a39f3ae45e84d4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3f25a124e842b1" /><Relationship Type="http://schemas.openxmlformats.org/officeDocument/2006/relationships/notesSlide" Target="/ppt/notesSlides/notesSlide15.xml" Id="R6118675b1b7740f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bcb5779a2447c" /><Relationship Type="http://schemas.openxmlformats.org/officeDocument/2006/relationships/notesSlide" Target="/ppt/notesSlides/notesSlide16.xml" Id="R82637570fd96403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5163880bc1481b" /><Relationship Type="http://schemas.openxmlformats.org/officeDocument/2006/relationships/notesSlide" Target="/ppt/notesSlides/notesSlide17.xml" Id="Rde50511aaf6c4b0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34de8a7a204ddf" /><Relationship Type="http://schemas.openxmlformats.org/officeDocument/2006/relationships/notesSlide" Target="/ppt/notesSlides/notesSlide18.xml" Id="R90ec17f939bf41b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e0536da33f4f9e" /><Relationship Type="http://schemas.openxmlformats.org/officeDocument/2006/relationships/image" Target="/ppt/media/image5.png" Id="R8380ed1c30fc49d9" /><Relationship Type="http://schemas.openxmlformats.org/officeDocument/2006/relationships/notesSlide" Target="/ppt/notesSlides/notesSlide19.xml" Id="R5b952408973b4f2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d8f308e99047d9" /><Relationship Type="http://schemas.openxmlformats.org/officeDocument/2006/relationships/image" Target="/ppt/media/image4.jpeg" Id="Rc064996747314f62" /><Relationship Type="http://schemas.openxmlformats.org/officeDocument/2006/relationships/notesSlide" Target="/ppt/notesSlides/notesSlide20.xml" Id="Ra83458aa38b945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5C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cbb17b62f24e63"/>
          <a:srcRect xmlns:a="http://schemas.openxmlformats.org/drawingml/2006/main" l="13889" t="0" r="1388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7A47FC-9C23-4957-A0D4-40E4C9172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CEB559-B7DD-4815-89C3-F8A6ED35F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2450"/>
            <a:ext cx="609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LA COSECHA COMMUNITY CHURCH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17465F-515C-418E-9B9C-63D099BF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38250"/>
            <a:ext cx="6191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The DiaBuddy Experience</a:t>
            </a:r>
          </a:p>
          <a:p xmlns:a="http://schemas.openxmlformats.org/drawingml/2006/main">
            <a:pPr algn="l">
              <a:buNone/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and The Harvest Project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BD557A-9FCC-4533-8E7D-A5B81F528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24200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CFE8DF"/>
                </a:solidFill>
              </a:defRPr>
            </a:pPr>
            <a:r>
              <a:rPr sz="1875" b="1">
                <a:solidFill>
                  <a:srgbClr val="CFE8DF"/>
                </a:solidFill>
              </a:rPr>
              <a:t>Health. Service. Stewardship. Impact.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32001E-9C93-4748-A601-BAC90E4D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48100"/>
            <a:ext cx="5905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A community strategy to prepare health advocates, expand access to RemoteCare, and advance the $1,000,000 building fund goal.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2BE411-A11D-4E9A-BAC7-0C45C2ACA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1500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www.lacosechacommunitychurch.com</a:t>
            </a:r>
          </a:p>
        </p:txBody>
      </p:sp>
    </p:spTree>
    <p:extLst>
      <p:ext uri="{BB962C8B-B14F-4D97-AF65-F5344CB8AC3E}">
        <p14:creationId xmlns:p14="http://schemas.microsoft.com/office/powerpoint/2010/main" val="717171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6C9662-734D-442D-BA37-AFEC0E5C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The opportunity: care for people while building the future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41C6E2-A867-44FC-A1A6-9C8250D1F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One integrated mission for Hempstead and beyond.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C11B89-82F1-4AF4-8875-43CB904E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4953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475" b="1">
                <a:solidFill>
                  <a:srgbClr val="165C43"/>
                </a:solidFill>
              </a:defRPr>
            </a:pPr>
            <a:r>
              <a:rPr sz="2475" b="1">
                <a:solidFill>
                  <a:srgbClr val="165C43"/>
                </a:solidFill>
              </a:rPr>
              <a:t>It is more than technology.</a:t>
            </a:r>
          </a:p>
          <a:p xmlns:a="http://schemas.openxmlformats.org/drawingml/2006/main">
            <a:pPr algn="l">
              <a:buNone/>
              <a:defRPr sz="2475" b="1">
                <a:solidFill>
                  <a:srgbClr val="165C43"/>
                </a:solidFill>
              </a:defRPr>
            </a:pPr>
            <a:r>
              <a:rPr sz="2475" b="1">
                <a:solidFill>
                  <a:srgbClr val="165C43"/>
                </a:solidFill>
              </a:rPr>
              <a:t>It is more than a campaign.</a:t>
            </a:r>
          </a:p>
          <a:p xmlns:a="http://schemas.openxmlformats.org/drawingml/2006/main">
            <a:pPr algn="l">
              <a:buNone/>
              <a:defRPr sz="2475" b="1">
                <a:solidFill>
                  <a:srgbClr val="165C43"/>
                </a:solidFill>
              </a:defRPr>
            </a:pPr>
            <a:r>
              <a:rPr sz="2475" b="1">
                <a:solidFill>
                  <a:srgbClr val="165C43"/>
                </a:solidFill>
              </a:rPr>
              <a:t>It is a community ecosystem.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67f58e638840f9"/>
          <a:srcRect xmlns:a="http://schemas.openxmlformats.org/drawingml/2006/main" l="3694" t="0" r="369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1428750"/>
            <a:ext cx="4762500" cy="3429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265F8D-09CB-42C9-A419-6A7EA9D2E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D8A62A"/>
                </a:solidFill>
              </a:defRPr>
            </a:pPr>
            <a:r>
              <a:rPr sz="1425" b="1">
                <a:solidFill>
                  <a:srgbClr val="D8A62A"/>
                </a:solidFill>
              </a:rPr>
              <a:t>FAITH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EBCBFD-B820-423E-819A-28CD9B15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71475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Serve with compassion and purpose.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28D669-D815-4038-B18D-518610F04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D8A62A"/>
                </a:solidFill>
              </a:defRPr>
            </a:pPr>
            <a:r>
              <a:rPr sz="1425" b="1">
                <a:solidFill>
                  <a:srgbClr val="D8A62A"/>
                </a:solidFill>
              </a:rPr>
              <a:t>HEALTH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E5BE05-D135-4522-86FF-72577EBE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191000"/>
            <a:ext cx="428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Connect prevention, education, and remote support.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B763AD-FF2F-40B2-B482-58CEC76E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D8A62A"/>
                </a:solidFill>
              </a:defRPr>
            </a:pPr>
            <a:r>
              <a:rPr sz="1425" b="1">
                <a:solidFill>
                  <a:srgbClr val="D8A62A"/>
                </a:solidFill>
              </a:rPr>
              <a:t>HARVEST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0FEBCF-8063-4DD3-936A-58B15FCA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857750"/>
            <a:ext cx="4286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Turn every relationship into community impact.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65DA56-C16A-4C00-B735-FA8638252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5B5FA1-6D36-45E9-95D9-6FB65FFE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20192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5C1248-94B6-4DDB-A7E7-81A6BFB6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RemoteCare makes service scalable and continuous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91E67E-AA6F-49F0-B648-8D6C824E2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Care can follow people where they live, study, work, and worship.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96dd95827c4c45"/>
          <a:srcRect xmlns:a="http://schemas.openxmlformats.org/drawingml/2006/main" l="16500" t="0" r="165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581150"/>
            <a:ext cx="4762500" cy="4000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3CE015-E248-4AB3-A498-AA45F22DC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638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REACH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63FDED-8E01-4C20-A5D6-0D4D513AF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562100"/>
            <a:ext cx="381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Serve the community inside and beyond the building.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E51A00-5B4F-4430-BEDD-784D5DCC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5527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CONTINUITY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8A414E-C4C8-40D2-B577-2449914B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476500"/>
            <a:ext cx="381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Sustain education, follow-up, and human connection.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CE8ED5-E025-49D3-A06F-4F088B33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4671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ACCESS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57C365-3661-43D7-B998-B0E5F7437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390900"/>
            <a:ext cx="381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Reduce barriers of distance and scheduling.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CA08D6-141E-4165-89D4-D446EA19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3815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COMMUNITY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162116-071F-47BA-A99F-164B7517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305300"/>
            <a:ext cx="3810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Mobilize students, professionals, churches, and partners.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ADECCF-6A75-4115-AC71-30A8C2852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39115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7585"/>
                </a:solidFill>
              </a:defRPr>
            </a:pPr>
            <a:r>
              <a:rPr sz="1575" b="1">
                <a:solidFill>
                  <a:srgbClr val="007585"/>
                </a:solidFill>
              </a:rPr>
              <a:t>Technology expands reach; relationships build trust.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FCDD3-471E-4B5F-8B83-668CA685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76F872-8AE9-4F7F-8D2A-3BFBD136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877046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EF25AA-C3C8-4E0F-BF3F-346475A62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The prevention journey becomes a journey of service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5D3EED-AA1A-4FFB-BD91-A3B54D2D7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Every step creates an opportunity to help and activate another person.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0E82B5-B6C9-45B3-9BF6-81CAD7C1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809750" cy="2571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D7B54D-9DC3-4681-839E-FF082B6E0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019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007585"/>
                </a:solidFill>
              </a:defRPr>
            </a:pPr>
            <a:r>
              <a:rPr sz="2025" b="1">
                <a:solidFill>
                  <a:srgbClr val="007585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9E21B2-F9D0-45FF-A0DE-2B310843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47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65C43"/>
                </a:solidFill>
              </a:defRPr>
            </a:pPr>
            <a:r>
              <a:rPr sz="1575" b="1">
                <a:solidFill>
                  <a:srgbClr val="165C43"/>
                </a:solidFill>
              </a:rPr>
              <a:t>Risk Test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9D0C60-35B6-4F98-85D3-34B416BA2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76600"/>
            <a:ext cx="1466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Know the risk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07F11F-F12D-44AC-B6A7-C6C937A0F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809750"/>
            <a:ext cx="1809750" cy="2571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3373EE-E673-463A-A6A4-A9BBC4088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19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007585"/>
                </a:solidFill>
              </a:defRPr>
            </a:pPr>
            <a:r>
              <a:rPr sz="2025" b="1">
                <a:solidFill>
                  <a:srgbClr val="007585"/>
                </a:solidFill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ADE6C2-5935-4FAE-85A0-9186A0C93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65C43"/>
                </a:solidFill>
              </a:defRPr>
            </a:pPr>
            <a:r>
              <a:rPr sz="1575" b="1">
                <a:solidFill>
                  <a:srgbClr val="165C43"/>
                </a:solidFill>
              </a:rPr>
              <a:t>Connect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0E5407-B0AB-4EAB-87C4-78165C4F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276600"/>
            <a:ext cx="1466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Initial guidance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F211B7-431E-497C-A51A-84303E550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1809750"/>
            <a:ext cx="1809750" cy="2571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96B1B4-C018-4D40-AB6F-D0E971F34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019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007585"/>
                </a:solidFill>
              </a:defRPr>
            </a:pPr>
            <a:r>
              <a:rPr sz="2025" b="1">
                <a:solidFill>
                  <a:srgbClr val="007585"/>
                </a:solidFill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B9F260-CF67-4F23-9BDB-EB7F6B4B6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647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65C43"/>
                </a:solidFill>
              </a:defRPr>
            </a:pPr>
            <a:r>
              <a:rPr sz="1575" b="1">
                <a:solidFill>
                  <a:srgbClr val="165C43"/>
                </a:solidFill>
              </a:rPr>
              <a:t>DPP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703C0C-314F-4093-8316-073487BB1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76600"/>
            <a:ext cx="1466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Sustainable habits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E48D07-1B70-4EC5-A02E-1D81BDBD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1809750"/>
            <a:ext cx="1809750" cy="2571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165C4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3E1BAD-0A24-48A6-B5EE-F34BCD342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019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D8A62A"/>
                </a:solidFill>
              </a:defRPr>
            </a:pPr>
            <a:r>
              <a:rPr sz="2025" b="1">
                <a:solidFill>
                  <a:srgbClr val="D8A62A"/>
                </a:solidFill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1DAE63-49B1-47FD-BE8B-3443D907C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647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DSP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4F9431-E6FA-4A08-B1D8-D02CD834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276600"/>
            <a:ext cx="1466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CFE8DF"/>
                </a:solidFill>
              </a:defRPr>
            </a:pPr>
            <a:r>
              <a:rPr sz="1275" b="0">
                <a:solidFill>
                  <a:srgbClr val="CFE8DF"/>
                </a:solidFill>
              </a:rPr>
              <a:t>Service and advocacy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A12967-4D90-48B8-A239-598F7C99E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1809750"/>
            <a:ext cx="1809750" cy="2571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62FC06-D2C4-4F90-8F92-29C82CD5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019300"/>
            <a:ext cx="66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007585"/>
                </a:solidFill>
              </a:defRPr>
            </a:pPr>
            <a:r>
              <a:rPr sz="2025" b="1">
                <a:solidFill>
                  <a:srgbClr val="007585"/>
                </a:solidFill>
              </a:rPr>
              <a:t>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83F980-16D8-41AD-B0B7-9F6C74E5D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647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65C43"/>
                </a:solidFill>
              </a:defRPr>
            </a:pPr>
            <a:r>
              <a:rPr sz="1575" b="1">
                <a:solidFill>
                  <a:srgbClr val="165C43"/>
                </a:solidFill>
              </a:rPr>
              <a:t>Impact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9CDD87-BD59-4BE7-BB4D-8CAE1F1E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276600"/>
            <a:ext cx="1466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Strengthen community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88B9DB-B050-4E55-94F0-85CFFF45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53000"/>
            <a:ext cx="914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65C43"/>
                </a:solidFill>
              </a:defRPr>
            </a:pPr>
            <a:r>
              <a:rPr sz="1725" b="1">
                <a:solidFill>
                  <a:srgbClr val="165C43"/>
                </a:solidFill>
              </a:rPr>
              <a:t>Public goal: know the risk.  Ministry goal: prepare people to support the next step.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675D2A-275D-4C61-B29D-B97908850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C6F56E-955D-4C4F-8189-BA3DD443A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548419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B22F0A-4692-447F-8285-37BC6D83D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A DiaBuddy Service Provider serves as educator, connector, and advocate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C93A0A-194C-46D5-BDDC-6E097874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Certification supports practical preparation; it does not expand legal scope of practice.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69CC86-293A-469C-9910-0511FCE06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54292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8A4BE-68F7-49AD-AAD1-62C5F480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676400"/>
            <a:ext cx="1285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7585"/>
                </a:solidFill>
              </a:defRPr>
            </a:pPr>
            <a:r>
              <a:rPr sz="1350" b="1">
                <a:solidFill>
                  <a:srgbClr val="007585"/>
                </a:solidFill>
              </a:rPr>
              <a:t>EDUCATE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3F83CE-41E6-46C2-ABA6-DE204BE5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1562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Share the risk-awareness and prevention message.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0FD509-8925-416B-8B17-598760B47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14600"/>
            <a:ext cx="54292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1D3E1A-F275-4C3A-BD2A-F7D202DA9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667000"/>
            <a:ext cx="1285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7585"/>
                </a:solidFill>
              </a:defRPr>
            </a:pPr>
            <a:r>
              <a:rPr sz="1350" b="1">
                <a:solidFill>
                  <a:srgbClr val="007585"/>
                </a:solidFill>
              </a:rPr>
              <a:t>CONNECT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4BA1FD-A544-420B-8D7C-D14AB6A5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Guide people toward appropriate next steps.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4043BE-156B-47AD-8272-747E35CA5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05200"/>
            <a:ext cx="54292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72F981-C237-4123-B08D-8575FC03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57600"/>
            <a:ext cx="1285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7585"/>
                </a:solidFill>
              </a:defRPr>
            </a:pPr>
            <a:r>
              <a:rPr sz="1350" b="1">
                <a:solidFill>
                  <a:srgbClr val="007585"/>
                </a:solidFill>
              </a:rPr>
              <a:t>SUPPORT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E4F06F-99D4-477E-A2AF-AFDA4E39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5433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Support participation through RemoteCare tools.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C64CC8-BC32-4708-A649-A7C6FE76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542925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C34B47-BC2F-4ADA-83C3-DA1A3C85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48200"/>
            <a:ext cx="1285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7585"/>
                </a:solidFill>
              </a:defRPr>
            </a:pPr>
            <a:r>
              <a:rPr sz="1350" b="1">
                <a:solidFill>
                  <a:srgbClr val="007585"/>
                </a:solidFill>
              </a:rPr>
              <a:t>ADVOCATE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2F0398-F76F-4103-8BFB-1BA3BFAE6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533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Champion prevention and wellness in the church and community.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d181221db84a92"/>
          <a:srcRect xmlns:a="http://schemas.openxmlformats.org/drawingml/2006/main" l="18588" t="0" r="185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1428750"/>
            <a:ext cx="4572000" cy="40957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010CEE-A10C-44C3-895F-33A92F42E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1DF69E-3D99-4EBA-B198-B2319038A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764002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C3B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931736-D548-4FEC-9E6A-72FB31343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ONE CHURCH • TWO CALLS • ONE MISSION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0B9611-38B2-4AD9-9886-57AAB7D04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63817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Prepare servants.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Fund the future.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E17A7C-53BE-4161-B509-0C12EB82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495300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821F65-C226-4BEA-8278-7D3F309A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051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007585"/>
                </a:solidFill>
              </a:defRPr>
            </a:pPr>
            <a:r>
              <a:rPr sz="1275" b="1">
                <a:solidFill>
                  <a:srgbClr val="007585"/>
                </a:solidFill>
              </a:rPr>
              <a:t>CALL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58663C-1053-46E7-B0E3-0D3C268E2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76625"/>
            <a:ext cx="4000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65C43"/>
                </a:solidFill>
              </a:defRPr>
            </a:pPr>
            <a:r>
              <a:rPr sz="2250" b="1">
                <a:solidFill>
                  <a:srgbClr val="165C43"/>
                </a:solidFill>
              </a:rPr>
              <a:t>Activate DSPs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516C0F-84A4-47D4-B46D-5FDF78843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38600"/>
            <a:ext cx="4191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Prepare members, students, and professionals to educate, connect, and support.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45B39B-3B9A-4DBC-B8CC-BCBF9B43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57500"/>
            <a:ext cx="495300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19AAA7-87F3-44A6-8C3C-F613A2BFF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1051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CALL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C685EE-C0CF-45F4-A835-4208F672B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476625"/>
            <a:ext cx="419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65C43"/>
                </a:solidFill>
              </a:defRPr>
            </a:pPr>
            <a:r>
              <a:rPr sz="2250" b="1">
                <a:solidFill>
                  <a:srgbClr val="165C43"/>
                </a:solidFill>
              </a:rPr>
              <a:t>Sow into the building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E2F88C-3190-4FF6-9978-D98438109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038600"/>
            <a:ext cx="4191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Direct contributions, sponsorships, and DPP impact toward the building fund goal.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B91FE9-0F71-484D-87C8-E526FAAD2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7721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CFE8DF"/>
                </a:solidFill>
              </a:defRPr>
            </a:pPr>
            <a:r>
              <a:rPr sz="1800" b="1">
                <a:solidFill>
                  <a:srgbClr val="CFE8DF"/>
                </a:solidFill>
              </a:rPr>
              <a:t>Service builds relationships. Relationships multiply the harvest.</a:t>
            </a:r>
          </a:p>
        </p:txBody>
      </p:sp>
    </p:spTree>
    <p:extLst>
      <p:ext uri="{BB962C8B-B14F-4D97-AF65-F5344CB8AC3E}">
        <p14:creationId xmlns:p14="http://schemas.microsoft.com/office/powerpoint/2010/main" val="20687824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3E910C-1986-4CF5-95F5-2384AED6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The Harvest Project: a $1,000,000 foundational campaign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F4ACCE-6250-4E6B-ADEA-75C09A62C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Build the center. Develop people. Serve the community.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D944B8-8CF3-4850-892A-693346E8D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4953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165C43"/>
                </a:solidFill>
              </a:defRPr>
            </a:pPr>
            <a:r>
              <a:rPr sz="4650" b="1">
                <a:solidFill>
                  <a:srgbClr val="165C43"/>
                </a:solidFill>
              </a:rPr>
              <a:t>$1,000,000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B926C7-1B07-4F0A-95A3-49547E2ED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52700"/>
            <a:ext cx="495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D8A62A"/>
                </a:solidFill>
              </a:defRPr>
            </a:pPr>
            <a:r>
              <a:rPr sz="1650" b="1">
                <a:solidFill>
                  <a:srgbClr val="D8A62A"/>
                </a:solidFill>
              </a:rPr>
              <a:t>Building fund goal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152a13b94c4712"/>
          <a:srcRect xmlns:a="http://schemas.openxmlformats.org/drawingml/2006/main" l="0" t="11702" r="0" b="1170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2750" y="1428750"/>
            <a:ext cx="4476750" cy="34290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342A25-A47E-4BAC-AF6A-CC627A2B6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54292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35578-55BF-480C-88CD-3441A27A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00425"/>
            <a:ext cx="2762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65C43"/>
                </a:solidFill>
              </a:defRPr>
            </a:pPr>
            <a:r>
              <a:rPr sz="1275" b="1">
                <a:solidFill>
                  <a:srgbClr val="165C43"/>
                </a:solidFill>
              </a:rPr>
              <a:t>100 Founders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37D64B-ED55-4279-8A9D-1C70EE14E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3400425"/>
            <a:ext cx="2238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$3K • $5K • $10K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FD272-149D-4249-A13E-123D6F422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54292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2C451E-0340-4E7A-8FE3-7079F35C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52875"/>
            <a:ext cx="2762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65C43"/>
                </a:solidFill>
              </a:defRPr>
            </a:pPr>
            <a:r>
              <a:rPr sz="1275" b="1">
                <a:solidFill>
                  <a:srgbClr val="165C43"/>
                </a:solidFill>
              </a:rPr>
              <a:t>Corporate sponsorships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71DC06-EBC9-4401-ABF3-FEB6C2CAE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3952875"/>
            <a:ext cx="2238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$10K • $25K • $50K+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59FCAF-87D3-4CAB-89F2-916EFA9D4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38650"/>
            <a:ext cx="54292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2CC674-9DB2-4469-BC02-B19F5FE69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05325"/>
            <a:ext cx="2762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65C43"/>
                </a:solidFill>
              </a:defRPr>
            </a:pPr>
            <a:r>
              <a:rPr sz="1275" b="1">
                <a:solidFill>
                  <a:srgbClr val="165C43"/>
                </a:solidFill>
              </a:rPr>
              <a:t>DPP Chai for Life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DA0CB6-C903-478F-B276-CD173E6FC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4505325"/>
            <a:ext cx="2238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$180/year • $18/month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3DA800-EBC3-4D41-86EE-202433DEC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54292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ADE1BF-F567-4EDC-83A3-5993C6C0F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57775"/>
            <a:ext cx="2762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65C43"/>
                </a:solidFill>
              </a:defRPr>
            </a:pPr>
            <a:r>
              <a:rPr sz="1275" b="1">
                <a:solidFill>
                  <a:srgbClr val="165C43"/>
                </a:solidFill>
              </a:rPr>
              <a:t>General contributions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3824CA-16C4-431F-90E5-F4865512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5057775"/>
            <a:ext cx="22383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Any amount with purpose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581AA8-66AC-4EDE-9DC1-8C01D83D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9CE264-B94E-4514-8A0A-2453717EA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697643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05339F-46EC-42EF-801F-3E11F78BF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The 100 Founders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BF4795-8939-43EF-948F-CDCE85A5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One hundred leadership contributors form the campaign’s first public circle.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FE4EAA-235A-4B85-8B00-CF3C58D6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3143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165C43"/>
                </a:solidFill>
              </a:defRPr>
            </a:pPr>
            <a:r>
              <a:rPr sz="4650" b="1">
                <a:solidFill>
                  <a:srgbClr val="165C43"/>
                </a:solidFill>
              </a:rPr>
              <a:t>100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F813CE-35DA-48D2-9956-EFB83A36D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428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8A62A"/>
                </a:solidFill>
              </a:defRPr>
            </a:pPr>
            <a:r>
              <a:rPr sz="1800" b="1">
                <a:solidFill>
                  <a:srgbClr val="D8A62A"/>
                </a:solidFill>
              </a:rPr>
              <a:t>La Cosecha Founding Partners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65DFD8-44C7-4A34-8140-86126081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4095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8343C"/>
                </a:solidFill>
              </a:defRPr>
            </a:pPr>
            <a:r>
              <a:rPr sz="1575" b="0">
                <a:solidFill>
                  <a:srgbClr val="18343C"/>
                </a:solidFill>
              </a:rPr>
              <a:t>Each partner can give at one of three levels. Together, the 100 Founders establish credibility, urgency, and a story others can join.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72E66C-7B17-447B-A6A6-1C5A328A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581150"/>
            <a:ext cx="1809750" cy="31432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C146A4-571B-4CAB-A7B5-7CB0D97AB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1885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D8A62A"/>
                </a:solidFill>
              </a:defRPr>
            </a:pPr>
            <a:r>
              <a:rPr sz="2100" b="1">
                <a:solidFill>
                  <a:srgbClr val="D8A62A"/>
                </a:solidFill>
              </a:rPr>
              <a:t>$3,000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6CD570-0FCC-4B92-9E46-578BA731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2524125"/>
            <a:ext cx="154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65C43"/>
                </a:solidFill>
              </a:defRPr>
            </a:pPr>
            <a:r>
              <a:rPr sz="1500" b="1">
                <a:solidFill>
                  <a:srgbClr val="165C43"/>
                </a:solidFill>
              </a:rPr>
              <a:t>Seed Partner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E575C1-57E9-475E-8806-1AA79EBB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162300"/>
            <a:ext cx="14668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Plants the vision and helps launch the campaign.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C34994-65B4-4E58-AE50-419886C6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581150"/>
            <a:ext cx="1809750" cy="31432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551583-2AEF-4AF4-B65C-CFAC39DFC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1885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D8A62A"/>
                </a:solidFill>
              </a:defRPr>
            </a:pPr>
            <a:r>
              <a:rPr sz="2100" b="1">
                <a:solidFill>
                  <a:srgbClr val="D8A62A"/>
                </a:solidFill>
              </a:rPr>
              <a:t>$5,000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4770D5-1122-4218-9879-E8757B21F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524125"/>
            <a:ext cx="154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65C43"/>
                </a:solidFill>
              </a:defRPr>
            </a:pPr>
            <a:r>
              <a:rPr sz="1500" b="1">
                <a:solidFill>
                  <a:srgbClr val="165C43"/>
                </a:solidFill>
              </a:rPr>
              <a:t>Growth Partner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4D620B-6B11-4A99-A8CF-E415FB245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162300"/>
            <a:ext cx="14668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Supports expanded outreach, education, and mobilization.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CD0A36-BDB5-470D-86E6-E7BB176F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1581150"/>
            <a:ext cx="1809750" cy="31432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BE27C6-1025-49AD-97FD-F53D2EF07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885950"/>
            <a:ext cx="1466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165C43"/>
                </a:solidFill>
              </a:defRPr>
            </a:pPr>
            <a:r>
              <a:rPr sz="2100" b="1">
                <a:solidFill>
                  <a:srgbClr val="165C43"/>
                </a:solidFill>
              </a:rPr>
              <a:t>$10,000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0A668C-9EC0-4E92-A599-9296E3E6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524125"/>
            <a:ext cx="15430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65C43"/>
                </a:solidFill>
              </a:defRPr>
            </a:pPr>
            <a:r>
              <a:rPr sz="1500" b="1">
                <a:solidFill>
                  <a:srgbClr val="165C43"/>
                </a:solidFill>
              </a:rPr>
              <a:t>Harvest Partner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E04A45-29CF-46F0-A331-83948965D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3162300"/>
            <a:ext cx="14668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Provides leadership momentum toward the $1M goal.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B7E225-75BA-4DD4-B9F9-761F7549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95875"/>
            <a:ext cx="581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007585"/>
                </a:solidFill>
              </a:defRPr>
            </a:pPr>
            <a:r>
              <a:rPr sz="1575" b="1">
                <a:solidFill>
                  <a:srgbClr val="007585"/>
                </a:solidFill>
              </a:rPr>
              <a:t>Contributor message: “I helped plant the Harvest.”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BB0F67-1571-4F8D-84BF-C8A6E77AF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C6534E-E38E-415B-9AC2-E355AAA1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9144421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4E425B-7963-4D3F-ADC8-76976EFDD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Corporate Sponsorships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C67EE2-FFF5-4F77-8B3B-2CE499B9A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A separate pathway for employers, pharmacies, health organizations, churches, and foundations.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4D3A8F-3065-45ED-9726-954BA0EA0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5048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65C43"/>
                </a:solidFill>
              </a:defRPr>
            </a:pPr>
            <a:r>
              <a:rPr sz="2100" b="1">
                <a:solidFill>
                  <a:srgbClr val="165C43"/>
                </a:solidFill>
              </a:rPr>
              <a:t>Corporate partners help us reach people, improve health, and fund the Harvest.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212C40-7CB7-4A9B-8717-85A9B7C6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5810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9EECB3-AFAA-4C01-A793-13D7B47E2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527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007585"/>
                </a:solidFill>
              </a:defRPr>
            </a:pPr>
            <a:r>
              <a:rPr sz="1275" b="1">
                <a:solidFill>
                  <a:srgbClr val="007585"/>
                </a:solidFill>
              </a:rPr>
              <a:t>SILVER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6F11FE-206F-4225-B9F1-CC6EF6822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29527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$10,000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4BAFB5-8A41-4F0E-9DA0-9A0BD3372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876550"/>
            <a:ext cx="2781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Community outreach and risk-test activation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5F6317-7519-426C-8B40-9064575AC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5810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DA0669-4E95-422F-8ABA-9B87E8B4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481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GOLD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138977-23B3-483D-B8DC-45D6CD534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84810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$25,000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BF835B-865A-47E7-B23C-D66F63AD6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771900"/>
            <a:ext cx="2781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DPP + DSP expansion and campaign leadership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96D655-944D-4910-A1EE-49C470EE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0"/>
            <a:ext cx="5810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2D4B92-9477-4966-BF68-52F60F876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434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007585"/>
                </a:solidFill>
              </a:defRPr>
            </a:pPr>
            <a:r>
              <a:rPr sz="1275" b="1">
                <a:solidFill>
                  <a:srgbClr val="007585"/>
                </a:solidFill>
              </a:rPr>
              <a:t>PLATINUM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11503A-9852-4443-9A68-A7B333B22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743450"/>
            <a:ext cx="1238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$50,000+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AA8B21-2958-4DC5-B7F7-1BF286423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667250"/>
            <a:ext cx="2781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8343C"/>
                </a:solidFill>
              </a:defRPr>
            </a:pPr>
            <a:r>
              <a:rPr sz="1275" b="0">
                <a:solidFill>
                  <a:srgbClr val="18343C"/>
                </a:solidFill>
              </a:rPr>
              <a:t>Transformational development partner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1ff2efd1b74149"/>
          <a:srcRect xmlns:a="http://schemas.openxmlformats.org/drawingml/2006/main" l="8720" t="0" r="872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48500" y="1428750"/>
            <a:ext cx="4191000" cy="285750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36E3B5-2DBB-4B30-A09C-11195ADC7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19625"/>
            <a:ext cx="4191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65C43"/>
                </a:solidFill>
              </a:defRPr>
            </a:pPr>
            <a:r>
              <a:rPr sz="1500" b="1">
                <a:solidFill>
                  <a:srgbClr val="165C43"/>
                </a:solidFill>
              </a:rPr>
              <a:t>The DiaBuddy Experience is positioned as the inaugural Gold Corporate Founding Partner.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64F5DD-A0CF-4C86-AB11-6C200406C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286375"/>
            <a:ext cx="333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007585"/>
                </a:solidFill>
              </a:defRPr>
            </a:pPr>
            <a:r>
              <a:rPr sz="1350" b="1">
                <a:solidFill>
                  <a:srgbClr val="007585"/>
                </a:solidFill>
              </a:rPr>
              <a:t>www.diabuddyproject.com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07BB58-D600-4E33-8D20-7A8CB5D0E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B87E29-5C07-46D4-A3ED-254C6F2E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591514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A67D74-604E-43C4-9940-20EF6051A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The DPP Chai for Life initiative turns prevention into legacy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B53944-7487-481D-8ECC-56FACD75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The number 18 symbolizes life—and every enrollment can sow health and impact.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B73D0C-ACE7-4F26-BB85-B6EC54CAD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47625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D4CF8F-E4DA-4D79-B390-2D7DF7FFC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038350"/>
            <a:ext cx="190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D8A62A"/>
                </a:solidFill>
              </a:defRPr>
            </a:pPr>
            <a:r>
              <a:rPr sz="3900" b="1">
                <a:solidFill>
                  <a:srgbClr val="D8A62A"/>
                </a:solidFill>
              </a:rPr>
              <a:t>$180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EC0D6-AC6B-43DD-8F4B-1B9E2559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7241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65C43"/>
                </a:solidFill>
              </a:defRPr>
            </a:pPr>
            <a:r>
              <a:rPr sz="1575" b="1">
                <a:solidFill>
                  <a:srgbClr val="165C43"/>
                </a:solidFill>
              </a:rPr>
              <a:t>Annual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57E0A7-39E5-4297-88AA-D74E42581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286125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8343C"/>
                </a:solidFill>
              </a:defRPr>
            </a:pPr>
            <a:r>
              <a:rPr sz="1650" b="1">
                <a:solidFill>
                  <a:srgbClr val="18343C"/>
                </a:solidFill>
              </a:rPr>
              <a:t>$90 directed to The Harvest Project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24796-7C50-4FC9-A91C-C32C70C10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1676400"/>
            <a:ext cx="47625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92A9C8-EF35-4324-8D70-5C91836C5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03835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65C43"/>
                </a:solidFill>
              </a:defRPr>
            </a:pPr>
            <a:r>
              <a:rPr sz="3000" b="1">
                <a:solidFill>
                  <a:srgbClr val="165C43"/>
                </a:solidFill>
              </a:rPr>
              <a:t>$18/month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8D10C7-D45C-4D9A-8C89-2313F554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241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07585"/>
                </a:solidFill>
              </a:defRPr>
            </a:pPr>
            <a:r>
              <a:rPr sz="1575" b="1">
                <a:solidFill>
                  <a:srgbClr val="007585"/>
                </a:solidFill>
              </a:rPr>
              <a:t>Monthly Chai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F18A8B-589E-4A2C-AA24-99DB96F1D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286125"/>
            <a:ext cx="371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8343C"/>
                </a:solidFill>
              </a:defRPr>
            </a:pPr>
            <a:r>
              <a:rPr sz="1650" b="1">
                <a:solidFill>
                  <a:srgbClr val="18343C"/>
                </a:solidFill>
              </a:rPr>
              <a:t>50% directed to The Harvest Project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96A799-D7F1-45B3-9D5D-75B235DF4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33400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8A62A"/>
                </a:solidFill>
              </a:defRPr>
            </a:pPr>
            <a:r>
              <a:rPr sz="1800" b="1">
                <a:solidFill>
                  <a:srgbClr val="D8A62A"/>
                </a:solidFill>
              </a:rPr>
              <a:t>HONOR A LIFE • PROTECT A LIFE • CHANGE A LIFE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555DB5-BBC0-4F8E-B53C-A05473B8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184DE6-EDD4-4E5F-8651-E1E55C721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295154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BC2AC6-A685-4FC9-AB1F-928017D87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The Harvest Multiplier shows how impact can grow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F61C5-7200-42E5-9FE1-9C3B54FF8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Illustrative example based on $90 per annual participant directed to the project.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03D534-A49C-45D5-82F2-BD866CB52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8343C"/>
                </a:solidFill>
              </a:defRPr>
            </a:pPr>
            <a:r>
              <a:rPr sz="1350" b="1">
                <a:solidFill>
                  <a:srgbClr val="18343C"/>
                </a:solidFill>
              </a:rPr>
              <a:t>100 participants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76E499-72C3-4396-8DC9-629800F00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1714500"/>
            <a:ext cx="762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A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2D4C81-4E22-40BB-A68E-97CEF6884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16573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$9,000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7525B6-1E1F-4048-859D-02D407036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8343C"/>
                </a:solidFill>
              </a:defRPr>
            </a:pPr>
            <a:r>
              <a:rPr sz="1350" b="1">
                <a:solidFill>
                  <a:srgbClr val="18343C"/>
                </a:solidFill>
              </a:rPr>
              <a:t>500 participants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E24EE1-D0FC-447C-9509-C71C0DF0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438400"/>
            <a:ext cx="278584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D8A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12DE7C-5174-4202-938B-5A9A2DBC4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23812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$45,000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4BD10C-6BDD-45E4-AF38-AC7A192CD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8343C"/>
                </a:solidFill>
              </a:defRPr>
            </a:pPr>
            <a:r>
              <a:rPr sz="1350" b="1">
                <a:solidFill>
                  <a:srgbClr val="18343C"/>
                </a:solidFill>
              </a:rPr>
              <a:t>1,000 participants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6E78AE-C677-46ED-8A63-ECBAEEC3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162300"/>
            <a:ext cx="557168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D8A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8D2512-3708-43E2-AE22-0B1B4F206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31051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$90,000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609BF8-DFC6-4A34-9286-6F420FD6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8343C"/>
                </a:solidFill>
              </a:defRPr>
            </a:pPr>
            <a:r>
              <a:rPr sz="1350" b="1">
                <a:solidFill>
                  <a:srgbClr val="18343C"/>
                </a:solidFill>
              </a:rPr>
              <a:t>5,000 participants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47539C-9D73-4AE1-A1C7-D786C855C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3886200"/>
            <a:ext cx="278584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D8A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E52DA2-EECF-4BEC-800B-50CE49F4D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38290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$450,000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DFAA27-FEF7-475E-B848-50E3F22E8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529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8343C"/>
                </a:solidFill>
              </a:defRPr>
            </a:pPr>
            <a:r>
              <a:rPr sz="1350" b="1">
                <a:solidFill>
                  <a:srgbClr val="18343C"/>
                </a:solidFill>
              </a:rPr>
              <a:t>11,112 participants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B257FE-3DD0-44F2-B77B-244B8CA4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4610100"/>
            <a:ext cx="6191250" cy="2286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65C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1E6617-0EEB-4E00-9E71-82D958CF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45529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65C43"/>
                </a:solidFill>
              </a:defRPr>
            </a:pPr>
            <a:r>
              <a:rPr sz="1350" b="1">
                <a:solidFill>
                  <a:srgbClr val="165C43"/>
                </a:solidFill>
              </a:rPr>
              <a:t>$1,000,080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0C0A84-FB48-4320-B818-477E45D45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619750"/>
            <a:ext cx="876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007585"/>
                </a:solidFill>
              </a:defRPr>
            </a:pPr>
            <a:r>
              <a:rPr sz="1650" b="1">
                <a:solidFill>
                  <a:srgbClr val="007585"/>
                </a:solidFill>
              </a:rPr>
              <a:t>A nationwide network can turn responsible prevention into recurring support for the center.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3A4087-65DE-4269-B09A-1D03F4C6C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447F4A-5853-4B0A-9B14-D15BA331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3818478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158DD5-AA57-4824-B7D5-DA172C667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A 90-day activation plan can begin inside the church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205059-47FE-4174-A1B7-E33E25266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Start small, learn quickly, and scale responsibly.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1FBD7B-9301-4F3B-9C09-518F475E0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3333750" cy="342900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CB19BD-CCDD-4618-82B5-EEB66C447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885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DAYS 1–30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D64C60-CCEC-495F-9404-116483E2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2838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65C43"/>
                </a:solidFill>
              </a:defRPr>
            </a:pPr>
            <a:r>
              <a:rPr sz="2250" b="1">
                <a:solidFill>
                  <a:srgbClr val="165C43"/>
                </a:solidFill>
              </a:rPr>
              <a:t>Prepare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351EE5-EDDD-4477-BD64-134CEC3F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124200"/>
            <a:ext cx="26479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Appoint leaders, review resources, and form the initial team.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43895-692C-4063-8322-232B1DE69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619250"/>
            <a:ext cx="3333750" cy="342900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00758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4EAADA-0959-4684-82A2-165E115A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885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DAYS 31–60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FC4001-9104-4096-B184-3818D210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381250"/>
            <a:ext cx="2838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65C43"/>
                </a:solidFill>
              </a:defRPr>
            </a:pPr>
            <a:r>
              <a:rPr sz="2250" b="1">
                <a:solidFill>
                  <a:srgbClr val="165C43"/>
                </a:solidFill>
              </a:rPr>
              <a:t>Activate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ED2182-E87D-471D-BA23-779D194C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124200"/>
            <a:ext cx="26479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Offer risk tests, guidance, and information sessions.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24D1A3-55CB-450B-9F5D-CA2A0DD22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619250"/>
            <a:ext cx="3333750" cy="342900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1EF45A-7B33-4CBB-921A-79CD5BBB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8859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DAYS 61–90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B54CAC-79BB-4BC8-A5DF-5AE76E523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381250"/>
            <a:ext cx="2838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65C43"/>
                </a:solidFill>
              </a:defRPr>
            </a:pPr>
            <a:r>
              <a:rPr sz="2250" b="1">
                <a:solidFill>
                  <a:srgbClr val="165C43"/>
                </a:solidFill>
              </a:rPr>
              <a:t>Multiply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010602-F494-4FA1-8953-164AB631B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124200"/>
            <a:ext cx="26479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Certify DSPs, activate partners, and present contribution opportunities.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9D6414-C843-43E2-B6AC-EEA3DD9A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429250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007585"/>
                </a:solidFill>
              </a:defRPr>
            </a:pPr>
            <a:r>
              <a:rPr sz="1650" b="1">
                <a:solidFill>
                  <a:srgbClr val="007585"/>
                </a:solidFill>
              </a:rPr>
              <a:t>First outcome: a pilot team, a clear pathway, and an impact story the congregation can share.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DB92A4-1BD8-4B84-9E60-35E5972C0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56E4DF-79C4-4DBC-A5B3-BDE68CD6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9531318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A6B5D7-1D73-4BDA-97F2-9266A69CF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Stewardship and transparency sustain trust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84B0F5-1D54-4F8C-B903-269A88F41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Every contributor deserves clarity about health, service, and financial impact.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E1DDE0-DCEB-4ECA-811F-75C0A3109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002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FINANCIAL DASHBOARD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2E4654-72B9-42C2-BD0A-664B4568F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524000"/>
            <a:ext cx="685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Funds raised, expenses, and allocations.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4E042E-6BCC-4025-A566-2D58A6177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19DDE3-3DAF-42BB-B924-2905C959B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717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IMPACT DASHBOARD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1562D-2D21-4B5B-9314-A6A978D4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495550"/>
            <a:ext cx="685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Tests, enrollments, participation, and active DSPs.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4C2B07-63E1-4CD4-80E5-1D2B9792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8CDF46-A35A-4D4B-B188-39DC9C5E8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433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STORIES WITH PERMISSION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D56E12-CB4A-46B6-8E21-849AEEA7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467100"/>
            <a:ext cx="685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Approved testimonials with privacy protected.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C594D9-475D-4E3E-AD82-746287F7E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1E4861-97D2-45AA-9B7C-630D057BE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1485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MILESTONE REPORT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0BED12-27AA-4F04-B3F2-8AF7358D0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438650"/>
            <a:ext cx="685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Building progress, partnerships, and next steps.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71FF06-F9D7-4DFA-9215-3084604F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292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D7A2FC-5DDE-4A32-9953-F6F27689F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619750"/>
            <a:ext cx="942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65C43"/>
                </a:solidFill>
              </a:defRPr>
            </a:pPr>
            <a:r>
              <a:rPr sz="1650" b="1">
                <a:solidFill>
                  <a:srgbClr val="165C43"/>
                </a:solidFill>
              </a:rPr>
              <a:t>Recommended promise: publish a regular Harvest Project Impact Report.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EE21A0-40B1-4A69-A591-763D80E7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5C5E27-E89F-44D5-8015-B076AF86B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413741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82F423-78B3-4D58-A868-293A3A5AE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Opportunity: DiaBuddy Service Provider (DSP)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102012-6759-4772-A1AF-6D80F4C00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English summary of the official uRecruits posting. Applications are completed through the official link.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BCAA30-DC28-4E3D-9014-185A51D4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REMOTE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371B9F-F885-4681-B63E-85D1E0932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562100"/>
            <a:ext cx="666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65C43"/>
                </a:solidFill>
              </a:defRPr>
            </a:pPr>
            <a:r>
              <a:rPr sz="1725" b="1">
                <a:solidFill>
                  <a:srgbClr val="165C43"/>
                </a:solidFill>
              </a:rPr>
              <a:t>Independent contractor • Flexible shift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16A19-ED42-4782-9D7A-834C7179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65C43"/>
                </a:solidFill>
              </a:defRPr>
            </a:pPr>
            <a:r>
              <a:rPr sz="2100" b="1">
                <a:solidFill>
                  <a:srgbClr val="165C43"/>
                </a:solidFill>
              </a:rPr>
              <a:t>A non-accredited certification program for the next generation of healthcare professionals and pharmacy leaders.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C8036A-434E-49F5-B3D9-FCAB8A000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704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8343C"/>
                </a:solidFill>
              </a:defRPr>
            </a:pPr>
            <a:r>
              <a:rPr sz="1575" b="0">
                <a:solidFill>
                  <a:srgbClr val="18343C"/>
                </a:solidFill>
              </a:rPr>
              <a:t>The self-paced online course develops skills in digital health, wellness coaching, and patient engagement. It also teaches participants how to manage their own DSP business.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9DA4A-254A-487A-B14B-617CDDD7E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847850"/>
            <a:ext cx="304800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C15CF8-EE2F-47B0-B5CF-367089180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3360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07585"/>
                </a:solidFill>
              </a:defRPr>
            </a:pPr>
            <a:r>
              <a:rPr sz="1350" b="1">
                <a:solidFill>
                  <a:srgbClr val="007585"/>
                </a:solidFill>
              </a:rPr>
              <a:t>PURPOSE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D44774-CC7E-4D9A-825B-BF550CFCF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628900"/>
            <a:ext cx="228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165C43"/>
                </a:solidFill>
              </a:defRPr>
            </a:pPr>
            <a:r>
              <a:rPr sz="2400" b="1">
                <a:solidFill>
                  <a:srgbClr val="165C43"/>
                </a:solidFill>
              </a:rPr>
              <a:t>Learn.</a:t>
            </a:r>
          </a:p>
          <a:p xmlns:a="http://schemas.openxmlformats.org/drawingml/2006/main">
            <a:pPr algn="ctr">
              <a:buNone/>
              <a:defRPr sz="2400" b="1">
                <a:solidFill>
                  <a:srgbClr val="165C43"/>
                </a:solidFill>
              </a:defRPr>
            </a:pPr>
            <a:r>
              <a:rPr sz="2400" b="1">
                <a:solidFill>
                  <a:srgbClr val="165C43"/>
                </a:solidFill>
              </a:rPr>
              <a:t>Serve.</a:t>
            </a:r>
          </a:p>
          <a:p xmlns:a="http://schemas.openxmlformats.org/drawingml/2006/main">
            <a:pPr algn="ctr">
              <a:buNone/>
              <a:defRPr sz="2400" b="1">
                <a:solidFill>
                  <a:srgbClr val="165C43"/>
                </a:solidFill>
              </a:defRPr>
            </a:pPr>
            <a:r>
              <a:rPr sz="2400" b="1">
                <a:solidFill>
                  <a:srgbClr val="165C43"/>
                </a:solidFill>
              </a:rPr>
              <a:t>Earn income.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327D64-A31F-4164-B295-C26625DA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895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7585"/>
                </a:solidFill>
              </a:defRPr>
            </a:pPr>
            <a:r>
              <a:rPr sz="1500" b="1">
                <a:solidFill>
                  <a:srgbClr val="007585"/>
                </a:solidFill>
              </a:rPr>
              <a:t>50 openings • Immediate start • Listed experience: 0–2 years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B45CA4-84DA-423A-92BB-E7CB6190C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A56E8A-1839-4E70-B4CA-48B170052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14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5acc07228b4fee"/>
          <a:stretch xmlns:a="http://schemas.openxmlformats.org/drawingml/2006/main"/>
        </p:blipFill>
        <p:spPr>
          <a:xfrm xmlns:a="http://schemas.openxmlformats.org/drawingml/2006/main">
            <a:off x="8382000" y="1581150"/>
            <a:ext cx="2381250" cy="2381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3674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941746-1BE6-40E0-9B3B-CB4EDEC7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Who should apply?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D76A61-8FB2-4ABD-BCF1-73D9BF0EA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Designed for pharmacists, pharmacy students, interns, and postgraduate candidates.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E555C-C313-4EAA-BF96-8BBA94C82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4B3FC-8BF9-4450-8BC3-FE1F8467F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8097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D8A62A"/>
                </a:solidFill>
              </a:defRPr>
            </a:pPr>
            <a:r>
              <a:rPr sz="1875" b="1">
                <a:solidFill>
                  <a:srgbClr val="D8A62A"/>
                </a:solidFill>
              </a:rPr>
              <a:t>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4CEF6D-0A40-47F0-987C-86EE46C1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71450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Views telehealth as a new standard of care.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FD898-22C4-4885-BB3C-FB1531FEA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551717-F66E-40D2-9CE0-9B026F1D9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099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D8A62A"/>
                </a:solidFill>
              </a:defRPr>
            </a:pPr>
            <a:r>
              <a:rPr sz="1875" b="1">
                <a:solidFill>
                  <a:srgbClr val="D8A62A"/>
                </a:solidFill>
              </a:rPr>
              <a:t>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8DA4C3-ABBA-45B0-A11F-41EF331EA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91465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Recognizes the home as a valid ambulatory-care location.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D621D0-B14C-43E4-B81D-BDF21FFE3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6F1E6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E71DA2-6C55-4E81-A658-9202BD07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100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D8A62A"/>
                </a:solidFill>
              </a:defRPr>
            </a:pPr>
            <a:r>
              <a:rPr sz="1875" b="1">
                <a:solidFill>
                  <a:srgbClr val="D8A62A"/>
                </a:solidFill>
              </a:rPr>
              <a:t>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269FA4-9208-4907-AD12-CA2760081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11480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Believes prevention can reduce risk and improve health.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1395A1-10B0-4A51-82DC-DB1EB030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161925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0F3B0C-1E09-440A-A285-9E93A4716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097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D8A62A"/>
                </a:solidFill>
              </a:defRPr>
            </a:pPr>
            <a:r>
              <a:rPr sz="1875" b="1">
                <a:solidFill>
                  <a:srgbClr val="D8A62A"/>
                </a:solidFill>
              </a:rPr>
              <a:t>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D83E0F-4C0A-4D8A-87F4-6365176B9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71450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Wants to build more human connections through technology.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FEFE27-9A85-4C6E-96B0-925A75DA3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81940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7037AC-26B7-4569-93A8-CF1755DD4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099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D8A62A"/>
                </a:solidFill>
              </a:defRPr>
            </a:pPr>
            <a:r>
              <a:rPr sz="1875" b="1">
                <a:solidFill>
                  <a:srgbClr val="D8A62A"/>
                </a:solidFill>
              </a:rPr>
              <a:t>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0D05EE-E66C-41D3-9608-1FAD76AE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91465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Has an entrepreneurial mindset and wants to understand modern healthcare.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2692FC-FEC6-4B2D-9385-33146517D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019550"/>
            <a:ext cx="504825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E8F5F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F4DDE6-C68C-4EDF-8A6E-524ED37D4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2100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D8A62A"/>
                </a:solidFill>
              </a:defRPr>
            </a:pPr>
            <a:r>
              <a:rPr sz="1875" b="1">
                <a:solidFill>
                  <a:srgbClr val="D8A62A"/>
                </a:solidFill>
              </a:rPr>
              <a:t>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B9C596-2B61-4B31-9E8A-CD32CEC3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11480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8343C"/>
                </a:solidFill>
              </a:defRPr>
            </a:pPr>
            <a:r>
              <a:rPr sz="1350" b="0">
                <a:solidFill>
                  <a:srgbClr val="18343C"/>
                </a:solidFill>
              </a:rPr>
              <a:t>Values flexibility, autonomy, and performance-based rewards.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C838D2-A155-407B-9D1A-E4DFDBD80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436EF4-9C2F-49A1-BD34-C7DE6FD3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0769887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AB318D-98AD-409F-AF5C-960055AE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What you will do as a DiaBuddy Service Provider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97C4A-865F-4B39-BB01-6312D6F1A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Guide, educate, and support using approved materials and processes.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AFD7BB-5AE9-4A63-808B-EB1CF3877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192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INTRODUCE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569B9E-447D-4680-96DA-F23C91CC3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1504950"/>
            <a:ext cx="790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Introduce approved digital plans: DPP, GLP-1 education, weight-management support, and wellness.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A50359-2686-43F1-9AB8-965C12F4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2C295-6817-4D32-A312-CCF7C8CE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193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GUIDE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FE124E-2F0E-4301-8123-95B70B879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505075"/>
            <a:ext cx="790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Help people understand options and navigate enrollment.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454D14-CF41-4DD5-A6AC-9102EE32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BF6EF2-4711-4080-AE08-88D62AE7B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19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SUPPORT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E1DD06-F733-41BE-89C9-3CB60239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505200"/>
            <a:ext cx="790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Encourage engagement and provide compassionate remote follow-up.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081047-4CC6-48DA-9F1A-B6C5B8C7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053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EC0CAA-64BE-4A6C-A1C4-995811991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1962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COMPLY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90FADA-69C0-407C-A8E1-8A535E2C0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505325"/>
            <a:ext cx="790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8343C"/>
                </a:solidFill>
              </a:defRPr>
            </a:pPr>
            <a:r>
              <a:rPr sz="1500" b="0">
                <a:solidFill>
                  <a:srgbClr val="18343C"/>
                </a:solidFill>
              </a:rPr>
              <a:t>Use approved scripts, materials, workflows, and privacy standards.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8E9905-FB38-4AC8-BFC5-F5FE62FA2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05425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E8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B20B5E-41A8-470F-A24C-6BFB1449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D23B1F-98A5-44D7-933F-A6A7ECA01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5905901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E9F4C0-FB98-41CF-B1D8-2E0ED1F4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Skills, benefits, and terms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1B281-93B3-4C50-A22F-0E9F3111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A remote, flexible, purpose-driven opportunity.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C7ECF5-F277-4C54-A4EA-D1771D61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438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7585"/>
                </a:solidFill>
              </a:defRPr>
            </a:pPr>
            <a:r>
              <a:rPr sz="1500" b="1">
                <a:solidFill>
                  <a:srgbClr val="007585"/>
                </a:solidFill>
              </a:rPr>
              <a:t>MUST-HAVE SKILLS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ADBD48-B245-4059-916D-51332701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6192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07585"/>
                </a:solidFill>
              </a:defRPr>
            </a:pPr>
            <a:r>
              <a:rPr sz="1500" b="1">
                <a:solidFill>
                  <a:srgbClr val="007585"/>
                </a:solidFill>
              </a:rPr>
              <a:t>LISTED BENEFITS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9198FF-3680-47AD-96C0-45036759F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955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Strong communication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385BE1-DB85-4055-BE5F-6BA90184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908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Professionalism and empathy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C26B13-8D0D-47E7-8CC4-9DC01AD93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861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Comfort with outreach and networking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94AC02-DBDD-4784-B6B1-3A27E3800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814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Basic digital literacy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0FEEDF-CBD3-4885-9EC8-E5C754949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767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Self-management and accountability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A0DF07-6E94-4BFE-A142-BEA94FE7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720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Respect for privacy and dignity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1407A0-2A72-4078-93C4-BFD7C533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9550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Flexible income opportunity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6C229B-A040-4327-ABA7-DBBA8AB97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6479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Training and mentorship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C54B87-E066-4AB2-9C4A-C111CA9EF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20040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Purpose-driven service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117392-0671-4F53-9A95-9C1A915CA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7528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Remote work and flexible schedule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E18AA8-B340-4912-9885-FE8875A96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30530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• Student-loan debt support resources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3A6A93-7AC5-4B04-983E-F2BB08A34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2870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65C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27801-4D69-4BC0-8CF3-21A9472C1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10200"/>
            <a:ext cx="981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Bachelor’s degree • Independent contractor • Listed compensation: $1.2K–$120K/year, negotiable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C1BA73-34F7-497C-A818-A322BC2CC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DF9077-CBE9-4028-9D13-0FD60EBE0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05198888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6F1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223706-53D8-460A-AE61-1C280E57A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07585"/>
                </a:solidFill>
              </a:defRPr>
            </a:pPr>
            <a:r>
              <a:rPr sz="2850" b="1">
                <a:solidFill>
                  <a:srgbClr val="007585"/>
                </a:solidFill>
              </a:rPr>
              <a:t>About The DiaBuddy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ED5FA0-B6CC-42A2-B095-697760025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87077"/>
                </a:solidFill>
              </a:defRPr>
            </a:pPr>
            <a:r>
              <a:rPr sz="1275" b="0">
                <a:solidFill>
                  <a:srgbClr val="587077"/>
                </a:solidFill>
              </a:rPr>
              <a:t>A company with a heart for those who serve and those receiving support.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ABFE9D-8C0D-4D1F-8D54-900238BC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65C43"/>
                </a:solidFill>
              </a:defRPr>
            </a:pPr>
            <a:r>
              <a:rPr sz="2100" b="1">
                <a:solidFill>
                  <a:srgbClr val="165C43"/>
                </a:solidFill>
              </a:rPr>
              <a:t>Ken Sternfeld’s story connects pharmacy, innovation, faith, and service.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0A456A-3CF9-4AE1-AB3A-E629C79E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003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7AFFF8-899C-42F1-A7AA-CDD2311A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30505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Inspired by his pharmacist father and the care he provided to his community.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A6DC7E-ADE9-4281-B5D8-94C0469B2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67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538513-2B9D-4AC1-85DF-59973E786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97180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Experience as a pharmacist, emerging leader, and mentor to healthcare professionals.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AB4571-6DE4-4B88-BA3D-52ABACE9D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338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33810A-404D-460E-ACB5-11970523F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63855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Early participation in implementing Chronic Care Management.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A727BE-64FB-4FAB-8B3D-BA3427A37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005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CCC5D4-9F5B-4C09-83AC-F17116E08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30530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A personal commitment to honor loved ones affected by diabetes.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4935A4-7FE8-4D05-BBB4-13B0E5783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0673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05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BC569B-CCCC-4B2F-A498-6A9934985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97205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43C"/>
                </a:solidFill>
              </a:defRPr>
            </a:pPr>
            <a:r>
              <a:rPr sz="1425" b="0">
                <a:solidFill>
                  <a:srgbClr val="18343C"/>
                </a:solidFill>
              </a:rPr>
              <a:t>Mission: delay the onset and reduce the risk of type 2 diabetes through prevention, education, and support.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6EDC8A-1F55-409B-9DAE-65EAB9084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La Cosecha Community Church  •  The DiaBuddy Experience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CFC9F8-8635-4445-9D9E-071E582D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0">
                <a:solidFill>
                  <a:srgbClr val="587077"/>
                </a:solidFill>
              </a:defRPr>
            </a:pPr>
            <a:r>
              <a:rPr sz="825" b="0">
                <a:solidFill>
                  <a:srgbClr val="587077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04318070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C3B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F1BD39-1339-443D-B8E5-234BF30C4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YOUR GATEWAY TO THE PROJECT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19797B-BFA4-4F4D-B58E-DF7B0C40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6858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Become a DiaBuddy</a:t>
            </a:r>
          </a:p>
          <a:p xmlns:a="http://schemas.openxmlformats.org/drawingml/2006/main">
            <a:pPr algn="l">
              <a:buNone/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Service Provider (DSP)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2DD420-7AE1-4F0D-85C6-852146C9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6572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CFE8DF"/>
                </a:solidFill>
              </a:defRPr>
            </a:pPr>
            <a:r>
              <a:rPr sz="1725" b="0">
                <a:solidFill>
                  <a:srgbClr val="CFE8DF"/>
                </a:solidFill>
              </a:rPr>
              <a:t>As a DSP, you can participate in the full ecosystem: prevention, RemoteCare, DPP, community outreach, and The Harvest Project.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B31F39-AFE9-485F-ACB0-AAD141D8D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6572250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165C43"/>
          </a:solidFill>
          <a:ln xmlns:a="http://schemas.openxmlformats.org/drawingml/2006/main" w="9525">
            <a:solidFill>
              <a:srgbClr val="CFE8D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FFF8C-16A8-47C3-A3B7-1B30CBE8F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981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APPLY TODAY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0BA746-D6F2-4735-B6B5-266B2B8F2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29100"/>
            <a:ext cx="600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https://urecruits.com/company/the-diabuddy-experience/job/diabuddy-service-provider-dsp/remote?jid=7572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80ed1c30fc49d9"/>
          <a:stretch xmlns:a="http://schemas.openxmlformats.org/drawingml/2006/main"/>
        </p:blipFill>
        <p:spPr>
          <a:xfrm xmlns:a="http://schemas.openxmlformats.org/drawingml/2006/main">
            <a:off x="8382000" y="1581150"/>
            <a:ext cx="2381250" cy="23812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58F6F3-5013-42A6-AE03-C2A9C647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171950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D8A62A"/>
                </a:solidFill>
              </a:defRPr>
            </a:pPr>
            <a:r>
              <a:rPr sz="1275" b="1">
                <a:solidFill>
                  <a:srgbClr val="D8A62A"/>
                </a:solidFill>
              </a:rPr>
              <a:t>SCAN TO APPLY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B85EBB-7830-4390-B49F-1B2C5EAE5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1495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One application. One clear pathway. One way to serve.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7D7559-B8E9-4D28-AFEF-99F7DACE7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721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CFE8DF"/>
                </a:solidFill>
              </a:defRPr>
            </a:pPr>
            <a:r>
              <a:rPr sz="1275" b="0">
                <a:solidFill>
                  <a:srgbClr val="CFE8DF"/>
                </a:solidFill>
              </a:rPr>
              <a:t>Share the link with members, students, professionals, and partners.</a:t>
            </a:r>
          </a:p>
        </p:txBody>
      </p:sp>
    </p:spTree>
    <p:extLst>
      <p:ext uri="{BB962C8B-B14F-4D97-AF65-F5344CB8AC3E}">
        <p14:creationId xmlns:p14="http://schemas.microsoft.com/office/powerpoint/2010/main" val="95106968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65C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64996747314f62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0" y="0"/>
            <a:ext cx="457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3F0E55-FA45-4EE0-B678-C5500E0A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001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5C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616C4C-F629-479A-A898-1F85A2E6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8A62A"/>
                </a:solidFill>
              </a:defRPr>
            </a:pPr>
            <a:r>
              <a:rPr sz="1350" b="1">
                <a:solidFill>
                  <a:srgbClr val="D8A62A"/>
                </a:solidFill>
              </a:rPr>
              <a:t>THE NEXT STEP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E263BD-8D68-45EC-803F-2C903C285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Plant the seed.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Activate service.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Build the future.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BD1F52-BEF8-4C8B-995D-B30AF48A9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CFE8DF"/>
                </a:solidFill>
              </a:defRPr>
            </a:pPr>
            <a:r>
              <a:rPr sz="1575" b="1">
                <a:solidFill>
                  <a:srgbClr val="CFE8DF"/>
                </a:solidFill>
              </a:rPr>
              <a:t>Proposed decision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77FDAC-4415-4BCC-99DF-E43E8D98B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33800"/>
            <a:ext cx="6191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Authorize a 90-day pilot team to integrate DiaBuddy DSP, RemoteCare, and The Harvest Project.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D9B5A3-3A89-42C2-A06F-ECF7F1C44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666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D8A62A"/>
                </a:solidFill>
              </a:defRPr>
            </a:pPr>
            <a:r>
              <a:rPr sz="1125" b="1">
                <a:solidFill>
                  <a:srgbClr val="D8A62A"/>
                </a:solidFill>
              </a:rPr>
              <a:t>APPLY TO BECOME A DSP: https://urecruits.com/company/the-diabuddy-experience/job/diabuddy-service-provider-dsp/remote?jid=7572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4F0870-D586-4D9F-91F5-160321220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600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www.lacosechacommunitychurch.com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A8410B-C7DB-4F9E-99C7-9B8F463A2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48350"/>
            <a:ext cx="647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CFE8DF"/>
                </a:solidFill>
              </a:defRPr>
            </a:pPr>
            <a:r>
              <a:rPr sz="1200" b="0">
                <a:solidFill>
                  <a:srgbClr val="CFE8DF"/>
                </a:solidFill>
              </a:rPr>
              <a:t>600 Greenwich Street, Hempstead, NY 11550  •  (516) 292-1780</a:t>
            </a:r>
          </a:p>
        </p:txBody>
      </p:sp>
    </p:spTree>
    <p:extLst>
      <p:ext uri="{BB962C8B-B14F-4D97-AF65-F5344CB8AC3E}">
        <p14:creationId xmlns:p14="http://schemas.microsoft.com/office/powerpoint/2010/main" val="14877715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2026-09-03T10:56:08.3300000Z</dcterms:created>
  <dcterms:modified xsi:type="dcterms:W3CDTF">2026-09-03T10:56:08.3300000Z</dcterms:modified>
</coreProperties>
</file>